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5" r:id="rId15"/>
    <p:sldId id="270" r:id="rId16"/>
    <p:sldId id="276" r:id="rId17"/>
    <p:sldId id="264" r:id="rId1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4434" autoAdjust="0"/>
  </p:normalViewPr>
  <p:slideViewPr>
    <p:cSldViewPr snapToGrid="0">
      <p:cViewPr>
        <p:scale>
          <a:sx n="80" d="100"/>
          <a:sy n="80" d="100"/>
        </p:scale>
        <p:origin x="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3AC3-7399-4186-AC94-77BEA7885EB9}" type="datetimeFigureOut">
              <a:rPr lang="pt-PT" smtClean="0"/>
              <a:t>13/11/2015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240D-53BC-4251-9D9E-0EB1CD94C2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011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3AC3-7399-4186-AC94-77BEA7885EB9}" type="datetimeFigureOut">
              <a:rPr lang="pt-PT" smtClean="0"/>
              <a:t>13/11/2015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240D-53BC-4251-9D9E-0EB1CD94C2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365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3AC3-7399-4186-AC94-77BEA7885EB9}" type="datetimeFigureOut">
              <a:rPr lang="pt-PT" smtClean="0"/>
              <a:t>13/11/2015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240D-53BC-4251-9D9E-0EB1CD94C2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8333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3AC3-7399-4186-AC94-77BEA7885EB9}" type="datetimeFigureOut">
              <a:rPr lang="pt-PT" smtClean="0"/>
              <a:t>13/11/2015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240D-53BC-4251-9D9E-0EB1CD94C200}" type="slidenum">
              <a:rPr lang="pt-PT" smtClean="0"/>
              <a:t>‹nº›</a:t>
            </a:fld>
            <a:endParaRPr lang="pt-P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5674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3AC3-7399-4186-AC94-77BEA7885EB9}" type="datetimeFigureOut">
              <a:rPr lang="pt-PT" smtClean="0"/>
              <a:t>13/11/2015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240D-53BC-4251-9D9E-0EB1CD94C2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8475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3AC3-7399-4186-AC94-77BEA7885EB9}" type="datetimeFigureOut">
              <a:rPr lang="pt-PT" smtClean="0"/>
              <a:t>13/11/2015</a:t>
            </a:fld>
            <a:endParaRPr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240D-53BC-4251-9D9E-0EB1CD94C2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7317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3AC3-7399-4186-AC94-77BEA7885EB9}" type="datetimeFigureOut">
              <a:rPr lang="pt-PT" smtClean="0"/>
              <a:t>13/11/2015</a:t>
            </a:fld>
            <a:endParaRPr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240D-53BC-4251-9D9E-0EB1CD94C2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8610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3AC3-7399-4186-AC94-77BEA7885EB9}" type="datetimeFigureOut">
              <a:rPr lang="pt-PT" smtClean="0"/>
              <a:t>13/11/2015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240D-53BC-4251-9D9E-0EB1CD94C2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613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3AC3-7399-4186-AC94-77BEA7885EB9}" type="datetimeFigureOut">
              <a:rPr lang="pt-PT" smtClean="0"/>
              <a:t>13/11/2015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240D-53BC-4251-9D9E-0EB1CD94C2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201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3AC3-7399-4186-AC94-77BEA7885EB9}" type="datetimeFigureOut">
              <a:rPr lang="pt-PT" smtClean="0"/>
              <a:t>13/11/2015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240D-53BC-4251-9D9E-0EB1CD94C2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43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3AC3-7399-4186-AC94-77BEA7885EB9}" type="datetimeFigureOut">
              <a:rPr lang="pt-PT" smtClean="0"/>
              <a:t>13/11/2015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240D-53BC-4251-9D9E-0EB1CD94C2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76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3AC3-7399-4186-AC94-77BEA7885EB9}" type="datetimeFigureOut">
              <a:rPr lang="pt-PT" smtClean="0"/>
              <a:t>13/11/2015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240D-53BC-4251-9D9E-0EB1CD94C2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684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3AC3-7399-4186-AC94-77BEA7885EB9}" type="datetimeFigureOut">
              <a:rPr lang="pt-PT" smtClean="0"/>
              <a:t>13/11/2015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240D-53BC-4251-9D9E-0EB1CD94C2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499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3AC3-7399-4186-AC94-77BEA7885EB9}" type="datetimeFigureOut">
              <a:rPr lang="pt-PT" smtClean="0"/>
              <a:t>13/11/2015</a:t>
            </a:fld>
            <a:endParaRPr lang="pt-P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240D-53BC-4251-9D9E-0EB1CD94C2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423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3AC3-7399-4186-AC94-77BEA7885EB9}" type="datetimeFigureOut">
              <a:rPr lang="pt-PT" smtClean="0"/>
              <a:t>13/11/2015</a:t>
            </a:fld>
            <a:endParaRPr lang="pt-P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240D-53BC-4251-9D9E-0EB1CD94C2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313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3AC3-7399-4186-AC94-77BEA7885EB9}" type="datetimeFigureOut">
              <a:rPr lang="pt-PT" smtClean="0"/>
              <a:t>13/11/2015</a:t>
            </a:fld>
            <a:endParaRPr lang="pt-P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240D-53BC-4251-9D9E-0EB1CD94C2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071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3AC3-7399-4186-AC94-77BEA7885EB9}" type="datetimeFigureOut">
              <a:rPr lang="pt-PT" smtClean="0"/>
              <a:t>13/11/2015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240D-53BC-4251-9D9E-0EB1CD94C2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728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FF83AC3-7399-4186-AC94-77BEA7885EB9}" type="datetimeFigureOut">
              <a:rPr lang="pt-PT" smtClean="0"/>
              <a:t>13/11/2015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C240D-53BC-4251-9D9E-0EB1CD94C2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046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655128" y="394524"/>
            <a:ext cx="42787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Tabagismo</a:t>
            </a:r>
            <a:endParaRPr lang="pt-PT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72" y="3157424"/>
            <a:ext cx="4843730" cy="272611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7096259" y="4610636"/>
            <a:ext cx="46492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Trabalho realizado por: </a:t>
            </a:r>
            <a:r>
              <a:rPr lang="pt-PT" dirty="0" smtClean="0"/>
              <a:t>João Ferreira 9ºD Nº19	</a:t>
            </a:r>
          </a:p>
          <a:p>
            <a:r>
              <a:rPr lang="pt-P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Disciplina: </a:t>
            </a:r>
            <a:r>
              <a:rPr lang="pt-PT" dirty="0" smtClean="0"/>
              <a:t>Ciências Naturais</a:t>
            </a:r>
          </a:p>
          <a:p>
            <a:r>
              <a:rPr lang="pt-P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Professor: </a:t>
            </a:r>
            <a:r>
              <a:rPr lang="pt-PT" dirty="0" smtClean="0"/>
              <a:t>Paulo Azeredo</a:t>
            </a:r>
          </a:p>
          <a:p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24832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77" y="423860"/>
            <a:ext cx="71849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Impotência Sexual</a:t>
            </a:r>
            <a:endParaRPr lang="pt-PT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047999" y="28822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6" name="Retângulo 5"/>
          <p:cNvSpPr/>
          <p:nvPr/>
        </p:nvSpPr>
        <p:spPr>
          <a:xfrm>
            <a:off x="5932157" y="42405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8" name="Retângulo 7"/>
          <p:cNvSpPr/>
          <p:nvPr/>
        </p:nvSpPr>
        <p:spPr>
          <a:xfrm>
            <a:off x="588789" y="2190562"/>
            <a:ext cx="35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pt-PT" sz="2000" b="0" i="0" dirty="0" smtClean="0">
                <a:effectLst/>
                <a:latin typeface="Tahoma" panose="020B0604030504040204" pitchFamily="34" charset="0"/>
              </a:rPr>
              <a:t>Impotência Sexual Masculina</a:t>
            </a:r>
          </a:p>
        </p:txBody>
      </p:sp>
      <p:cxnSp>
        <p:nvCxnSpPr>
          <p:cNvPr id="9" name="Conexão reta unidirecional 8"/>
          <p:cNvCxnSpPr/>
          <p:nvPr/>
        </p:nvCxnSpPr>
        <p:spPr>
          <a:xfrm>
            <a:off x="4222332" y="2400629"/>
            <a:ext cx="897761" cy="9042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5387667" y="2267506"/>
            <a:ext cx="6383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PT" b="0" i="0" dirty="0" smtClean="0">
                <a:effectLst/>
                <a:latin typeface="Tahoma" panose="020B0604030504040204" pitchFamily="34" charset="0"/>
              </a:rPr>
              <a:t>Incapacidade de o homem iniciar ou manter uma ereção o tempo suficiente para completar o contacto íntimo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74332" y="360642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pt-PT" dirty="0" smtClean="0">
                <a:latin typeface="Tahoma" panose="020B0604030504040204" pitchFamily="34" charset="0"/>
              </a:rPr>
              <a:t>Afeta 1 em cada 10 homens, pode ser causada: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endParaRPr lang="pt-PT" dirty="0">
              <a:latin typeface="Tahoma" panose="020B0604030504040204" pitchFamily="34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PT" dirty="0" smtClean="0">
                <a:latin typeface="Tahoma" panose="020B0604030504040204" pitchFamily="34" charset="0"/>
              </a:rPr>
              <a:t>Stress;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PT" dirty="0" smtClean="0">
                <a:latin typeface="Tahoma" panose="020B0604030504040204" pitchFamily="34" charset="0"/>
              </a:rPr>
              <a:t>Ansiedade;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PT" dirty="0" smtClean="0">
                <a:latin typeface="Tahoma" panose="020B0604030504040204" pitchFamily="34" charset="0"/>
              </a:rPr>
              <a:t>Diabetes;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PT" dirty="0" smtClean="0">
                <a:latin typeface="Tahoma" panose="020B0604030504040204" pitchFamily="34" charset="0"/>
              </a:rPr>
              <a:t>Doenças Cardiovasculares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PT" dirty="0" err="1" smtClean="0">
                <a:latin typeface="Tahoma" panose="020B0604030504040204" pitchFamily="34" charset="0"/>
              </a:rPr>
              <a:t>Etc</a:t>
            </a:r>
            <a:r>
              <a:rPr lang="pt-PT" dirty="0">
                <a:latin typeface="Tahoma" panose="020B0604030504040204" pitchFamily="34" charset="0"/>
              </a:rPr>
              <a:t>:</a:t>
            </a:r>
            <a:r>
              <a:rPr lang="pt-PT" dirty="0" smtClean="0">
                <a:latin typeface="Tahoma" panose="020B0604030504040204" pitchFamily="34" charset="0"/>
              </a:rPr>
              <a:t> </a:t>
            </a:r>
            <a:endParaRPr lang="pt-PT" b="0" i="0" dirty="0" smtClean="0">
              <a:effectLst/>
              <a:latin typeface="Tahoma" panose="020B0604030504040204" pitchFamily="34" charset="0"/>
            </a:endParaRPr>
          </a:p>
        </p:txBody>
      </p:sp>
      <p:cxnSp>
        <p:nvCxnSpPr>
          <p:cNvPr id="13" name="Conexão reta unidirecional 12"/>
          <p:cNvCxnSpPr/>
          <p:nvPr/>
        </p:nvCxnSpPr>
        <p:spPr>
          <a:xfrm flipH="1">
            <a:off x="4788832" y="2997940"/>
            <a:ext cx="761962" cy="391698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5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791211" y="436739"/>
            <a:ext cx="37080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Bronquite</a:t>
            </a:r>
            <a:endParaRPr lang="pt-PT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40936" y="2092612"/>
            <a:ext cx="1275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pt-PT" sz="2000" b="0" i="0" dirty="0" smtClean="0">
                <a:effectLst/>
                <a:latin typeface="Tahoma" panose="020B0604030504040204" pitchFamily="34" charset="0"/>
              </a:rPr>
              <a:t>Bronquite</a:t>
            </a:r>
            <a:endParaRPr lang="pt-PT" b="0" i="0" dirty="0" smtClean="0">
              <a:effectLst/>
              <a:latin typeface="Tahoma" panose="020B0604030504040204" pitchFamily="34" charset="0"/>
            </a:endParaRPr>
          </a:p>
        </p:txBody>
      </p:sp>
      <p:cxnSp>
        <p:nvCxnSpPr>
          <p:cNvPr id="7" name="Conexão reta unidirecional 6"/>
          <p:cNvCxnSpPr/>
          <p:nvPr/>
        </p:nvCxnSpPr>
        <p:spPr>
          <a:xfrm>
            <a:off x="2625351" y="2330594"/>
            <a:ext cx="897761" cy="9042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3639022" y="22628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pt-PT" b="0" i="0" dirty="0" smtClean="0">
                <a:effectLst/>
                <a:latin typeface="Tahoma" panose="020B0604030504040204" pitchFamily="34" charset="0"/>
              </a:rPr>
              <a:t>Inflamação nos Brônquios causada</a:t>
            </a:r>
            <a:endParaRPr lang="pt-PT" b="0" i="0" dirty="0" smtClean="0">
              <a:effectLst/>
              <a:latin typeface="Tahoma" panose="020B0604030504040204" pitchFamily="34" charset="0"/>
            </a:endParaRPr>
          </a:p>
        </p:txBody>
      </p:sp>
      <p:cxnSp>
        <p:nvCxnSpPr>
          <p:cNvPr id="9" name="Conexão reta unidirecional 8"/>
          <p:cNvCxnSpPr/>
          <p:nvPr/>
        </p:nvCxnSpPr>
        <p:spPr>
          <a:xfrm>
            <a:off x="7499277" y="2447507"/>
            <a:ext cx="897761" cy="9042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8687077" y="2353270"/>
            <a:ext cx="1829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pt-PT" dirty="0" smtClean="0">
                <a:latin typeface="Tahoma" panose="020B0604030504040204" pitchFamily="34" charset="0"/>
              </a:rPr>
              <a:t>Por uma infeção</a:t>
            </a:r>
            <a:endParaRPr lang="pt-PT" dirty="0">
              <a:latin typeface="Tahoma" panose="020B0604030504040204" pitchFamily="34" charset="0"/>
            </a:endParaRPr>
          </a:p>
        </p:txBody>
      </p:sp>
      <p:cxnSp>
        <p:nvCxnSpPr>
          <p:cNvPr id="10" name="Conexão reta unidirecional 9"/>
          <p:cNvCxnSpPr/>
          <p:nvPr/>
        </p:nvCxnSpPr>
        <p:spPr>
          <a:xfrm flipH="1">
            <a:off x="8687077" y="2968828"/>
            <a:ext cx="823504" cy="231435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4180464" y="31469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pt-PT" b="0" i="0" dirty="0" smtClean="0">
                <a:effectLst/>
                <a:latin typeface="Tahoma" panose="020B0604030504040204" pitchFamily="34" charset="0"/>
              </a:rPr>
              <a:t>Ligeira e costuma-se curar-se totalmente</a:t>
            </a:r>
            <a:endParaRPr lang="pt-PT" b="0" i="0" dirty="0" smtClean="0">
              <a:effectLst/>
              <a:latin typeface="Tahoma" panose="020B0604030504040204" pitchFamily="34" charset="0"/>
            </a:endParaRPr>
          </a:p>
        </p:txBody>
      </p:sp>
      <p:cxnSp>
        <p:nvCxnSpPr>
          <p:cNvPr id="14" name="Conexão reta unidirecional 13"/>
          <p:cNvCxnSpPr/>
          <p:nvPr/>
        </p:nvCxnSpPr>
        <p:spPr>
          <a:xfrm flipH="1">
            <a:off x="3227270" y="3442612"/>
            <a:ext cx="823504" cy="231435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308059" y="384514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pt-PT" b="0" i="0" dirty="0" smtClean="0">
                <a:effectLst/>
                <a:latin typeface="Tahoma" panose="020B0604030504040204" pitchFamily="34" charset="0"/>
              </a:rPr>
              <a:t>No entanto, a bronquite pode ser grave</a:t>
            </a:r>
            <a:endParaRPr lang="pt-PT" b="0" i="0" dirty="0" smtClean="0">
              <a:effectLst/>
              <a:latin typeface="Tahoma" panose="020B0604030504040204" pitchFamily="34" charset="0"/>
            </a:endParaRPr>
          </a:p>
        </p:txBody>
      </p:sp>
      <p:cxnSp>
        <p:nvCxnSpPr>
          <p:cNvPr id="16" name="Conexão reta unidirecional 15"/>
          <p:cNvCxnSpPr/>
          <p:nvPr/>
        </p:nvCxnSpPr>
        <p:spPr>
          <a:xfrm>
            <a:off x="4747483" y="4075756"/>
            <a:ext cx="897761" cy="9042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5825195" y="3971199"/>
            <a:ext cx="5546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PT" b="0" i="0" dirty="0" smtClean="0">
                <a:effectLst/>
                <a:latin typeface="Tahoma" panose="020B0604030504040204" pitchFamily="34" charset="0"/>
              </a:rPr>
              <a:t>Pessoas com doenças crónicas que sofrem de </a:t>
            </a:r>
            <a:r>
              <a:rPr lang="pt-PT" b="0" i="0" dirty="0" err="1" smtClean="0">
                <a:effectLst/>
                <a:latin typeface="Tahoma" panose="020B0604030504040204" pitchFamily="34" charset="0"/>
              </a:rPr>
              <a:t>afecções</a:t>
            </a:r>
            <a:r>
              <a:rPr lang="pt-PT" b="0" i="0" dirty="0" smtClean="0">
                <a:effectLst/>
                <a:latin typeface="Tahoma" panose="020B0604030504040204" pitchFamily="34" charset="0"/>
              </a:rPr>
              <a:t> cardíacas ou pulmonares.</a:t>
            </a:r>
            <a:endParaRPr lang="pt-PT" b="0" i="0" dirty="0" smtClean="0">
              <a:effectLst/>
              <a:latin typeface="Tahoma" panose="020B060403050404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478" y="4484486"/>
            <a:ext cx="2897746" cy="217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84663" y="397628"/>
            <a:ext cx="111075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Úlcera do Aparelho Digestivo</a:t>
            </a:r>
            <a:endParaRPr lang="pt-PT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51020" y="2896336"/>
            <a:ext cx="925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úlceras pépticas são feridas abertas que se desenvolvem no revestimento interno do esôfago, estômago e no duodeno.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765641" y="2024009"/>
            <a:ext cx="2032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 que é?</a:t>
            </a:r>
            <a:endParaRPr lang="pt-PT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65641" y="3799441"/>
            <a:ext cx="1285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Tipos:</a:t>
            </a:r>
            <a:endParaRPr lang="pt-PT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13905" y="412218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Úlceras gástricas: são as que ocorrem dentro do estômago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Úlceras </a:t>
            </a:r>
            <a:r>
              <a:rPr lang="pt-P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esofágicas: são as que ocorrem dentro do esôfago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PT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Úlceras </a:t>
            </a:r>
            <a:r>
              <a:rPr lang="pt-P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duodenais: são as que ocorrem na parte superior do intestino delgado</a:t>
            </a:r>
            <a:endParaRPr lang="pt-PT" b="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670" y="3799441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5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65044" y="280420"/>
            <a:ext cx="110391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Aneurisma Arterial</a:t>
            </a:r>
            <a:endParaRPr lang="pt-PT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71061" y="203001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aneurisma arterial acontece</a:t>
            </a:r>
            <a:endParaRPr lang="pt-P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Conexão reta unidirecional 9"/>
          <p:cNvCxnSpPr/>
          <p:nvPr/>
        </p:nvCxnSpPr>
        <p:spPr>
          <a:xfrm>
            <a:off x="3797329" y="2254700"/>
            <a:ext cx="897761" cy="9042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4812126" y="229991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5% dos Homens acima dos 55 anos </a:t>
            </a:r>
            <a:endParaRPr lang="pt-P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Conexão reta unidirecional 11"/>
          <p:cNvCxnSpPr/>
          <p:nvPr/>
        </p:nvCxnSpPr>
        <p:spPr>
          <a:xfrm flipH="1">
            <a:off x="7379594" y="2870246"/>
            <a:ext cx="5893" cy="632364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5784633" y="367307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 vez enfraquecida a parede arterial</a:t>
            </a:r>
            <a:endParaRPr lang="pt-P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Conexão reta unidirecional 14"/>
          <p:cNvCxnSpPr/>
          <p:nvPr/>
        </p:nvCxnSpPr>
        <p:spPr>
          <a:xfrm flipH="1">
            <a:off x="7531994" y="4118729"/>
            <a:ext cx="5893" cy="632364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6954464" y="4867534"/>
            <a:ext cx="4349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 cede à constante pressão pulsátil do </a:t>
            </a:r>
            <a:r>
              <a:rPr lang="pt-PT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sange</a:t>
            </a:r>
            <a:r>
              <a:rPr lang="pt-P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começa a dilatar-se</a:t>
            </a:r>
            <a:endParaRPr lang="pt-P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8" name="Conexão reta unidirecional 17"/>
          <p:cNvCxnSpPr/>
          <p:nvPr/>
        </p:nvCxnSpPr>
        <p:spPr>
          <a:xfrm flipH="1" flipV="1">
            <a:off x="5984384" y="5190699"/>
            <a:ext cx="712630" cy="13302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601014" y="494466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partir daí, essa dilatação aumenta cada vez mais </a:t>
            </a:r>
            <a:endParaRPr lang="pt-P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" name="Conexão reta unidirecional 20"/>
          <p:cNvCxnSpPr/>
          <p:nvPr/>
        </p:nvCxnSpPr>
        <p:spPr>
          <a:xfrm>
            <a:off x="3399463" y="5361107"/>
            <a:ext cx="51990" cy="49651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391120" y="595607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 culminar com o Óbito e levar à sua morte</a:t>
            </a:r>
            <a:endParaRPr lang="pt-P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30" y="2904827"/>
            <a:ext cx="3120982" cy="171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65044" y="280420"/>
            <a:ext cx="110391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Infeções Respiratórias</a:t>
            </a:r>
            <a:endParaRPr lang="pt-PT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07987" y="2581700"/>
            <a:ext cx="9630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pt-P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infeção </a:t>
            </a:r>
            <a:r>
              <a:rPr lang="pt-P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respiratória, ou de vias áreas, é uma doença que pode atingir indivíduos de todas as idades, mas que é mais comum nas crianças, nos idosos e nos imunossuprimidos.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-4012888" y="1875254"/>
            <a:ext cx="11039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 que é?</a:t>
            </a:r>
            <a:endParaRPr lang="pt-PT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4106972" y="3543862"/>
            <a:ext cx="11039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Sintomas</a:t>
            </a:r>
            <a:endParaRPr lang="pt-PT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652337" y="412863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Febre;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Tosse;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 estar;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Dor torácica;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Catarro;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 haver dor de ouvido;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 haver dor abdominal (principalmente nas crianças).</a:t>
            </a:r>
            <a:endParaRPr lang="pt-PT" b="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220" y="3543862"/>
            <a:ext cx="29718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65044" y="280420"/>
            <a:ext cx="110391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Angina</a:t>
            </a:r>
            <a:endParaRPr lang="pt-PT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4012888" y="1875254"/>
            <a:ext cx="11039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 que é?</a:t>
            </a:r>
            <a:endParaRPr lang="pt-PT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30290" y="2576152"/>
            <a:ext cx="105598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Angina caracteriza “dor” e o seu uso mais diz respeito a dor ou </a:t>
            </a:r>
            <a:r>
              <a:rPr lang="pt-PT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desconrto</a:t>
            </a:r>
            <a:r>
              <a:rPr lang="pt-P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torácico.</a:t>
            </a:r>
            <a:endParaRPr lang="pt-P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PT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P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Alguns </a:t>
            </a:r>
            <a:r>
              <a:rPr lang="pt-P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pacientes sentem a angina sempre que atingem certo grau de atividade física, de forma que ela chega, em alguns casos, a ser até previsível. </a:t>
            </a:r>
            <a:endParaRPr lang="pt-PT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P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P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 </a:t>
            </a:r>
            <a:r>
              <a:rPr lang="pt-P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tipo de dor torácica é denominada como angina estável.</a:t>
            </a:r>
            <a:endParaRPr lang="pt-PT" b="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905" y="3852919"/>
            <a:ext cx="2951246" cy="191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65044" y="280420"/>
            <a:ext cx="110391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Conclusão</a:t>
            </a:r>
            <a:endParaRPr lang="pt-PT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59072" y="2798269"/>
            <a:ext cx="96300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Como podes ver com este trabalho o tabaco não tem algum tipo de benefícios para a saúde muito pelo contrário.</a:t>
            </a:r>
          </a:p>
          <a:p>
            <a:r>
              <a:rPr lang="pt-P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 trabalho abrange algumas das doenças mais comuns para os fumadores.</a:t>
            </a:r>
          </a:p>
          <a:p>
            <a:r>
              <a:rPr lang="pt-P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Por isso se fores fumador, peço-te que leias com atenção este trabalho para não te prejudicares.</a:t>
            </a:r>
          </a:p>
          <a:p>
            <a:endParaRPr lang="pt-P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26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03295" y="398103"/>
            <a:ext cx="44005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Web Grafia</a:t>
            </a:r>
            <a:endParaRPr lang="pt-PT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25261" y="2702722"/>
            <a:ext cx="7847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https://www.saudecuf.pt/oncologia/o-cancro/cancro-da-laringe</a:t>
            </a:r>
            <a:endParaRPr lang="pt-PT" dirty="0"/>
          </a:p>
        </p:txBody>
      </p:sp>
      <p:sp>
        <p:nvSpPr>
          <p:cNvPr id="6" name="Retângulo 5"/>
          <p:cNvSpPr/>
          <p:nvPr/>
        </p:nvSpPr>
        <p:spPr>
          <a:xfrm>
            <a:off x="1425261" y="2110993"/>
            <a:ext cx="437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http://www.manualmerck.net/?id=71</a:t>
            </a:r>
            <a:endParaRPr lang="pt-PT" dirty="0"/>
          </a:p>
        </p:txBody>
      </p:sp>
      <p:sp>
        <p:nvSpPr>
          <p:cNvPr id="7" name="Retângulo 6"/>
          <p:cNvSpPr/>
          <p:nvPr/>
        </p:nvSpPr>
        <p:spPr>
          <a:xfrm>
            <a:off x="1425261" y="3173397"/>
            <a:ext cx="5889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http://www.apcl.pt/leucemia/o-que-e-a-leucemia</a:t>
            </a:r>
            <a:endParaRPr lang="pt-PT" dirty="0"/>
          </a:p>
        </p:txBody>
      </p:sp>
      <p:sp>
        <p:nvSpPr>
          <p:cNvPr id="8" name="Retângulo 7"/>
          <p:cNvSpPr/>
          <p:nvPr/>
        </p:nvSpPr>
        <p:spPr>
          <a:xfrm>
            <a:off x="1425261" y="36879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 smtClean="0"/>
              <a:t>http://coracaoalerta.com.br/infarto-2/o-que-e-infarto-miocardio/</a:t>
            </a:r>
            <a:endParaRPr lang="pt-PT" dirty="0"/>
          </a:p>
        </p:txBody>
      </p:sp>
      <p:sp>
        <p:nvSpPr>
          <p:cNvPr id="9" name="Retângulo 8"/>
          <p:cNvSpPr/>
          <p:nvPr/>
        </p:nvSpPr>
        <p:spPr>
          <a:xfrm>
            <a:off x="1425261" y="45232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 smtClean="0"/>
              <a:t>http://www.abcdasaude.com.br/pneumologia/enfisema-pulmonar</a:t>
            </a:r>
            <a:endParaRPr lang="pt-PT" dirty="0"/>
          </a:p>
        </p:txBody>
      </p:sp>
      <p:sp>
        <p:nvSpPr>
          <p:cNvPr id="10" name="Retângulo 9"/>
          <p:cNvSpPr/>
          <p:nvPr/>
        </p:nvSpPr>
        <p:spPr>
          <a:xfrm>
            <a:off x="1425261" y="53585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 smtClean="0"/>
              <a:t>http://www.tuasaude.com/impotencia-sexual-masculina/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531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95072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 que é o Tabagismo</a:t>
            </a:r>
            <a:endParaRPr lang="pt-PT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42326" y="2007962"/>
            <a:ext cx="4419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 smtClean="0"/>
              <a:t>O tabagismo é considerado pela </a:t>
            </a:r>
            <a:endParaRPr lang="pt-PT" sz="2000" dirty="0"/>
          </a:p>
        </p:txBody>
      </p:sp>
      <p:cxnSp>
        <p:nvCxnSpPr>
          <p:cNvPr id="9" name="Conexão reta unidirecional 8"/>
          <p:cNvCxnSpPr/>
          <p:nvPr/>
        </p:nvCxnSpPr>
        <p:spPr>
          <a:xfrm>
            <a:off x="4962126" y="2304486"/>
            <a:ext cx="897761" cy="9042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6096000" y="2304486"/>
            <a:ext cx="3799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Organização Mundial da Saúde</a:t>
            </a:r>
            <a:endParaRPr lang="pt-PT" dirty="0"/>
          </a:p>
        </p:txBody>
      </p:sp>
      <p:cxnSp>
        <p:nvCxnSpPr>
          <p:cNvPr id="11" name="Conexão reta unidirecional 10"/>
          <p:cNvCxnSpPr/>
          <p:nvPr/>
        </p:nvCxnSpPr>
        <p:spPr>
          <a:xfrm flipH="1">
            <a:off x="6333270" y="2843494"/>
            <a:ext cx="646091" cy="388652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1720943" y="34018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 smtClean="0"/>
              <a:t>a principal causa de morte evitável em todo o mundo.</a:t>
            </a:r>
            <a:endParaRPr lang="pt-PT" dirty="0"/>
          </a:p>
        </p:txBody>
      </p:sp>
      <p:cxnSp>
        <p:nvCxnSpPr>
          <p:cNvPr id="14" name="Conexão reta unidirecional 13"/>
          <p:cNvCxnSpPr/>
          <p:nvPr/>
        </p:nvCxnSpPr>
        <p:spPr>
          <a:xfrm>
            <a:off x="3979572" y="4095939"/>
            <a:ext cx="789371" cy="335261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4947718" y="46641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 smtClean="0"/>
              <a:t>A OMS estima que um terço da população mundial adulta, isto é, 1 bilhão e 200 milhões de pessoas</a:t>
            </a:r>
            <a:endParaRPr lang="pt-PT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1" y="4710092"/>
            <a:ext cx="1999834" cy="14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34851" y="0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Doenças derivadas pela Tabagismo</a:t>
            </a:r>
            <a:endParaRPr lang="pt-PT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33589" y="1624181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pt-PT" sz="2000" b="0" i="0" dirty="0" smtClean="0">
                <a:effectLst/>
                <a:latin typeface="Tahoma" panose="020B0604030504040204" pitchFamily="34" charset="0"/>
              </a:rPr>
              <a:t>Cancro do pulmão</a:t>
            </a: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pt-PT" sz="2000" b="0" i="0" dirty="0" smtClean="0">
                <a:effectLst/>
                <a:latin typeface="Tahoma" panose="020B0604030504040204" pitchFamily="34" charset="0"/>
              </a:rPr>
              <a:t>Cancro de estômago</a:t>
            </a: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pt-PT" sz="2000" b="0" i="0" dirty="0" smtClean="0">
                <a:effectLst/>
                <a:latin typeface="Tahoma" panose="020B0604030504040204" pitchFamily="34" charset="0"/>
              </a:rPr>
              <a:t>Leucemia</a:t>
            </a: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pt-PT" sz="2000" b="0" i="0" dirty="0" smtClean="0">
                <a:effectLst/>
                <a:latin typeface="Tahoma" panose="020B0604030504040204" pitchFamily="34" charset="0"/>
              </a:rPr>
              <a:t>Infarto do miocárdio</a:t>
            </a: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pt-PT" sz="2000" b="0" i="0" dirty="0" smtClean="0">
                <a:effectLst/>
                <a:latin typeface="Tahoma" panose="020B0604030504040204" pitchFamily="34" charset="0"/>
              </a:rPr>
              <a:t>Enfisema nos Pulmões</a:t>
            </a: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pt-PT" sz="2000" b="0" i="0" dirty="0" smtClean="0">
                <a:effectLst/>
                <a:latin typeface="Tahoma" panose="020B0604030504040204" pitchFamily="34" charset="0"/>
              </a:rPr>
              <a:t>Impotência sexual</a:t>
            </a: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Tahoma" panose="020B0604030504040204" pitchFamily="34" charset="0"/>
              </a:rPr>
              <a:t>B</a:t>
            </a:r>
            <a:r>
              <a:rPr lang="pt-PT" sz="2000" b="0" i="0" dirty="0" smtClean="0">
                <a:effectLst/>
                <a:latin typeface="Tahoma" panose="020B0604030504040204" pitchFamily="34" charset="0"/>
              </a:rPr>
              <a:t>ronquite</a:t>
            </a: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pt-PT" sz="2000" b="0" i="0" dirty="0" smtClean="0">
                <a:effectLst/>
                <a:latin typeface="Tahoma" panose="020B0604030504040204" pitchFamily="34" charset="0"/>
              </a:rPr>
              <a:t>Úlcera do aparelho </a:t>
            </a:r>
            <a:r>
              <a:rPr lang="pt-PT" sz="2000" b="0" i="0" dirty="0" smtClean="0">
                <a:effectLst/>
                <a:latin typeface="Tahoma" panose="020B0604030504040204" pitchFamily="34" charset="0"/>
              </a:rPr>
              <a:t>digestivo</a:t>
            </a:r>
            <a:r>
              <a:rPr lang="pt-PT" sz="2000" dirty="0">
                <a:latin typeface="Tahoma" panose="020B0604030504040204" pitchFamily="34" charset="0"/>
              </a:rPr>
              <a:t> </a:t>
            </a:r>
            <a:endParaRPr lang="pt-PT" sz="2000" dirty="0" smtClean="0">
              <a:latin typeface="Tahoma" panose="020B0604030504040204" pitchFamily="34" charset="0"/>
            </a:endParaRP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Tahoma" panose="020B0604030504040204" pitchFamily="34" charset="0"/>
              </a:rPr>
              <a:t>Aneurisma arterial</a:t>
            </a:r>
            <a:endParaRPr lang="pt-PT" sz="2000" dirty="0">
              <a:latin typeface="Tahoma" panose="020B0604030504040204" pitchFamily="34" charset="0"/>
            </a:endParaRP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Tahoma" panose="020B0604030504040204" pitchFamily="34" charset="0"/>
              </a:rPr>
              <a:t>Úlcera </a:t>
            </a:r>
            <a:r>
              <a:rPr lang="pt-PT" sz="2000" dirty="0">
                <a:latin typeface="Tahoma" panose="020B0604030504040204" pitchFamily="34" charset="0"/>
              </a:rPr>
              <a:t>do aparelho digestivo</a:t>
            </a: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pt-PT" sz="2000" dirty="0" err="1" smtClean="0">
                <a:latin typeface="Tahoma" panose="020B0604030504040204" pitchFamily="34" charset="0"/>
              </a:rPr>
              <a:t>Infecções</a:t>
            </a:r>
            <a:r>
              <a:rPr lang="pt-PT" sz="2000" dirty="0" smtClean="0">
                <a:latin typeface="Tahoma" panose="020B0604030504040204" pitchFamily="34" charset="0"/>
              </a:rPr>
              <a:t> respiratórias</a:t>
            </a: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Tahoma" panose="020B0604030504040204" pitchFamily="34" charset="0"/>
              </a:rPr>
              <a:t>Angina</a:t>
            </a:r>
            <a:endParaRPr lang="pt-PT" sz="2000" dirty="0">
              <a:latin typeface="Tahoma" panose="020B0604030504040204" pitchFamily="34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endParaRPr lang="pt-PT" sz="2000" b="0" i="0" dirty="0" smtClean="0">
              <a:effectLst/>
              <a:latin typeface="Tahoma" panose="020B0604030504040204" pitchFamily="34" charset="0"/>
            </a:endParaRPr>
          </a:p>
          <a:p>
            <a:pPr algn="just" fontAlgn="base"/>
            <a:endParaRPr lang="pt-PT" sz="2000" b="0" i="0" dirty="0" smtClean="0"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333740" y="449618"/>
            <a:ext cx="7215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Cancro do Pulmão</a:t>
            </a:r>
            <a:endParaRPr lang="pt-PT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94202" y="2608272"/>
            <a:ext cx="2648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0" i="0" dirty="0" smtClean="0">
                <a:effectLst/>
                <a:latin typeface="Arial" panose="020B0604020202020204" pitchFamily="34" charset="0"/>
              </a:rPr>
              <a:t>O Cancro do Pulmão </a:t>
            </a:r>
            <a:endParaRPr lang="pt-PT" sz="2000" dirty="0"/>
          </a:p>
        </p:txBody>
      </p:sp>
      <p:cxnSp>
        <p:nvCxnSpPr>
          <p:cNvPr id="8" name="Conexão reta unidirecional 7"/>
          <p:cNvCxnSpPr/>
          <p:nvPr/>
        </p:nvCxnSpPr>
        <p:spPr>
          <a:xfrm>
            <a:off x="4509475" y="2725858"/>
            <a:ext cx="897761" cy="9042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5632773" y="2532163"/>
            <a:ext cx="4934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PT" sz="2000" dirty="0">
                <a:latin typeface="Arial" panose="020B0604020202020204" pitchFamily="34" charset="0"/>
              </a:rPr>
              <a:t>T</a:t>
            </a:r>
            <a:r>
              <a:rPr lang="pt-PT" sz="2000" b="0" i="0" dirty="0" smtClean="0">
                <a:effectLst/>
                <a:latin typeface="Arial" panose="020B0604020202020204" pitchFamily="34" charset="0"/>
              </a:rPr>
              <a:t>ipo de cancro mais frequentes</a:t>
            </a:r>
          </a:p>
        </p:txBody>
      </p:sp>
      <p:cxnSp>
        <p:nvCxnSpPr>
          <p:cNvPr id="11" name="Conexão reta unidirecional 10"/>
          <p:cNvCxnSpPr/>
          <p:nvPr/>
        </p:nvCxnSpPr>
        <p:spPr>
          <a:xfrm>
            <a:off x="7778998" y="3161278"/>
            <a:ext cx="641797" cy="50537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7068260" y="3798198"/>
            <a:ext cx="4411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t-PT" sz="2000" dirty="0" smtClean="0">
                <a:latin typeface="Arial" panose="020B0604020202020204" pitchFamily="34" charset="0"/>
              </a:rPr>
              <a:t>Quer em Homens, quer em Mulheres</a:t>
            </a:r>
            <a:endParaRPr lang="pt-PT" sz="2000" b="0" i="0" dirty="0" smtClean="0"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Conexão reta unidirecional 14"/>
          <p:cNvCxnSpPr/>
          <p:nvPr/>
        </p:nvCxnSpPr>
        <p:spPr>
          <a:xfrm flipH="1">
            <a:off x="6186820" y="4213065"/>
            <a:ext cx="694133" cy="33929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591174" y="4906420"/>
            <a:ext cx="64908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t-PT" sz="2000" b="0" i="0" dirty="0" smtClean="0">
                <a:effectLst/>
                <a:latin typeface="Arial" panose="020B0604020202020204" pitchFamily="34" charset="0"/>
              </a:rPr>
              <a:t>É a causa mais frequente de morte causada por cancro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675120" y="1695460"/>
            <a:ext cx="214834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 que é ?</a:t>
            </a:r>
          </a:p>
          <a:p>
            <a:pPr algn="ctr"/>
            <a:endParaRPr lang="pt-PT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795" y="4532582"/>
            <a:ext cx="2897545" cy="2171634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6197109" y="6240482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0" i="0" dirty="0" smtClean="0">
                <a:effectLst/>
                <a:latin typeface="Arial" panose="020B0604020202020204" pitchFamily="34" charset="0"/>
              </a:rPr>
              <a:t> Cancro do Pulmão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523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82224" y="427440"/>
            <a:ext cx="7215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Cancro do Pulmão</a:t>
            </a:r>
            <a:endParaRPr lang="pt-PT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7051" y="1658915"/>
            <a:ext cx="407034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Como se propaga?</a:t>
            </a:r>
            <a:br>
              <a:rPr lang="pt-PT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pt-PT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262835" y="2563388"/>
            <a:ext cx="1523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0" i="0" dirty="0" smtClean="0">
                <a:effectLst/>
                <a:latin typeface="Arial" panose="020B0604020202020204" pitchFamily="34" charset="0"/>
              </a:rPr>
              <a:t>Tem origem</a:t>
            </a:r>
            <a:endParaRPr lang="pt-PT" sz="2000" dirty="0"/>
          </a:p>
        </p:txBody>
      </p:sp>
      <p:cxnSp>
        <p:nvCxnSpPr>
          <p:cNvPr id="11" name="Conexão reta unidirecional 10"/>
          <p:cNvCxnSpPr/>
          <p:nvPr/>
        </p:nvCxnSpPr>
        <p:spPr>
          <a:xfrm>
            <a:off x="3174491" y="2818224"/>
            <a:ext cx="897761" cy="9042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4194940" y="2736133"/>
            <a:ext cx="30652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 smtClean="0">
                <a:latin typeface="Arial" panose="020B0604020202020204" pitchFamily="34" charset="0"/>
              </a:rPr>
              <a:t>Nas células dos Pulmões</a:t>
            </a:r>
            <a:endParaRPr lang="pt-PT" sz="2000" dirty="0"/>
          </a:p>
        </p:txBody>
      </p:sp>
      <p:sp>
        <p:nvSpPr>
          <p:cNvPr id="13" name="Retângulo 12"/>
          <p:cNvSpPr/>
          <p:nvPr/>
        </p:nvSpPr>
        <p:spPr>
          <a:xfrm>
            <a:off x="7274699" y="3540537"/>
            <a:ext cx="1508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0" i="0" dirty="0" smtClean="0">
                <a:effectLst/>
                <a:latin typeface="Arial" panose="020B0604020202020204" pitchFamily="34" charset="0"/>
              </a:rPr>
              <a:t>No entanto </a:t>
            </a:r>
            <a:endParaRPr lang="pt-PT" sz="2000" dirty="0"/>
          </a:p>
        </p:txBody>
      </p:sp>
      <p:sp>
        <p:nvSpPr>
          <p:cNvPr id="14" name="Retângulo 13"/>
          <p:cNvSpPr/>
          <p:nvPr/>
        </p:nvSpPr>
        <p:spPr>
          <a:xfrm>
            <a:off x="717692" y="4692750"/>
            <a:ext cx="7986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0" i="0" dirty="0" smtClean="0">
                <a:effectLst/>
                <a:latin typeface="Arial" panose="020B0604020202020204" pitchFamily="34" charset="0"/>
              </a:rPr>
              <a:t>Pode propagar-se ao pulmão a partir de outras partes do organismo </a:t>
            </a:r>
            <a:endParaRPr lang="pt-PT" sz="2000" dirty="0"/>
          </a:p>
        </p:txBody>
      </p:sp>
      <p:cxnSp>
        <p:nvCxnSpPr>
          <p:cNvPr id="15" name="Conexão reta unidirecional 14"/>
          <p:cNvCxnSpPr/>
          <p:nvPr/>
        </p:nvCxnSpPr>
        <p:spPr>
          <a:xfrm>
            <a:off x="7308157" y="3067603"/>
            <a:ext cx="540896" cy="35371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ta unidirecional 16"/>
          <p:cNvCxnSpPr/>
          <p:nvPr/>
        </p:nvCxnSpPr>
        <p:spPr>
          <a:xfrm flipH="1">
            <a:off x="6064332" y="3983009"/>
            <a:ext cx="800108" cy="41548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8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913058" y="230678"/>
            <a:ext cx="81083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Cancro de Estômago</a:t>
            </a:r>
            <a:endParaRPr lang="pt-PT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50665" y="2354853"/>
            <a:ext cx="2932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0" i="0" dirty="0" smtClean="0">
                <a:effectLst/>
                <a:latin typeface="Arial" panose="020B0604020202020204" pitchFamily="34" charset="0"/>
              </a:rPr>
              <a:t>O Cancro de Estômago </a:t>
            </a:r>
            <a:endParaRPr lang="pt-PT" sz="2000" dirty="0"/>
          </a:p>
        </p:txBody>
      </p:sp>
      <p:cxnSp>
        <p:nvCxnSpPr>
          <p:cNvPr id="7" name="Conexão reta unidirecional 6"/>
          <p:cNvCxnSpPr/>
          <p:nvPr/>
        </p:nvCxnSpPr>
        <p:spPr>
          <a:xfrm>
            <a:off x="3823087" y="2653868"/>
            <a:ext cx="897761" cy="9042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5084250" y="2363429"/>
            <a:ext cx="3912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</a:rPr>
              <a:t>Crescimento de Células anormais no sistema digestivo</a:t>
            </a:r>
            <a:endParaRPr lang="pt-PT" dirty="0"/>
          </a:p>
        </p:txBody>
      </p:sp>
      <p:cxnSp>
        <p:nvCxnSpPr>
          <p:cNvPr id="9" name="Conexão reta unidirecional 8"/>
          <p:cNvCxnSpPr/>
          <p:nvPr/>
        </p:nvCxnSpPr>
        <p:spPr>
          <a:xfrm flipH="1">
            <a:off x="5441585" y="3131803"/>
            <a:ext cx="716404" cy="390231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2116771" y="3488973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</a:rPr>
              <a:t>Ocorre na camada mucosa</a:t>
            </a:r>
            <a:endParaRPr lang="pt-PT" dirty="0"/>
          </a:p>
        </p:txBody>
      </p:sp>
      <p:cxnSp>
        <p:nvCxnSpPr>
          <p:cNvPr id="12" name="Conexão reta unidirecional 11"/>
          <p:cNvCxnSpPr/>
          <p:nvPr/>
        </p:nvCxnSpPr>
        <p:spPr>
          <a:xfrm>
            <a:off x="4078269" y="3980348"/>
            <a:ext cx="642579" cy="45439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2739370" y="4628263"/>
            <a:ext cx="589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</a:rPr>
              <a:t>Surgindo na forma de pequenas lesões com ulcerações</a:t>
            </a:r>
            <a:endParaRPr lang="pt-PT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736" y="2354853"/>
            <a:ext cx="2584361" cy="3445814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9165051" y="6000412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0" i="0" dirty="0" smtClean="0">
                <a:effectLst/>
                <a:latin typeface="Arial" panose="020B0604020202020204" pitchFamily="34" charset="0"/>
              </a:rPr>
              <a:t> Cancro do Estôma</a:t>
            </a:r>
            <a:r>
              <a:rPr lang="pt-PT" dirty="0" smtClean="0">
                <a:latin typeface="Arial" panose="020B0604020202020204" pitchFamily="34" charset="0"/>
              </a:rPr>
              <a:t>go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9935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822962" y="410982"/>
            <a:ext cx="38763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Leucemia</a:t>
            </a:r>
            <a:endParaRPr lang="pt-PT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284371" y="409309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</a:rPr>
              <a:t>Fica descontrolada e o funcionamento da medula óssea torna-se cada vez mais difícil, diminuindo progressivamente a produção de células normais</a:t>
            </a:r>
          </a:p>
          <a:p>
            <a:endParaRPr lang="pt-PT" dirty="0"/>
          </a:p>
        </p:txBody>
      </p:sp>
      <p:sp>
        <p:nvSpPr>
          <p:cNvPr id="7" name="Retângulo 6"/>
          <p:cNvSpPr/>
          <p:nvPr/>
        </p:nvSpPr>
        <p:spPr>
          <a:xfrm>
            <a:off x="650665" y="2354853"/>
            <a:ext cx="20393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 smtClean="0">
                <a:latin typeface="Arial" panose="020B0604020202020204" pitchFamily="34" charset="0"/>
              </a:rPr>
              <a:t>Doença Maligna</a:t>
            </a:r>
            <a:endParaRPr lang="pt-PT" sz="2000" dirty="0"/>
          </a:p>
        </p:txBody>
      </p:sp>
      <p:cxnSp>
        <p:nvCxnSpPr>
          <p:cNvPr id="8" name="Conexão reta unidirecional 7"/>
          <p:cNvCxnSpPr/>
          <p:nvPr/>
        </p:nvCxnSpPr>
        <p:spPr>
          <a:xfrm>
            <a:off x="2916797" y="2709748"/>
            <a:ext cx="897761" cy="9042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4178431" y="2629398"/>
            <a:ext cx="5480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</a:rPr>
              <a:t>Com origem nas Células imaturas da medula óssea</a:t>
            </a:r>
            <a:endParaRPr lang="pt-PT" dirty="0"/>
          </a:p>
        </p:txBody>
      </p:sp>
      <p:cxnSp>
        <p:nvCxnSpPr>
          <p:cNvPr id="10" name="Conexão reta unidirecional 9"/>
          <p:cNvCxnSpPr/>
          <p:nvPr/>
        </p:nvCxnSpPr>
        <p:spPr>
          <a:xfrm flipH="1">
            <a:off x="4795238" y="3255530"/>
            <a:ext cx="705922" cy="349141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1327183" y="3455616"/>
            <a:ext cx="336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</a:rPr>
              <a:t>Produção de glóbulos brancos </a:t>
            </a:r>
            <a:endParaRPr lang="pt-PT" dirty="0"/>
          </a:p>
        </p:txBody>
      </p:sp>
      <p:cxnSp>
        <p:nvCxnSpPr>
          <p:cNvPr id="14" name="Conexão reta unidirecional 13"/>
          <p:cNvCxnSpPr/>
          <p:nvPr/>
        </p:nvCxnSpPr>
        <p:spPr>
          <a:xfrm>
            <a:off x="3365677" y="3956983"/>
            <a:ext cx="598992" cy="27222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1747238" y="45256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pt-PT" b="0" i="0" dirty="0" smtClean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pPr fontAlgn="base"/>
            <a:endParaRPr lang="pt-PT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43149" y="591286"/>
            <a:ext cx="77845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Infarto do Miocárdio</a:t>
            </a:r>
            <a:endParaRPr lang="pt-PT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96881" y="538204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6" name="Retângulo 5"/>
          <p:cNvSpPr/>
          <p:nvPr/>
        </p:nvSpPr>
        <p:spPr>
          <a:xfrm>
            <a:off x="940685" y="2293482"/>
            <a:ext cx="2717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0" i="0" dirty="0" smtClean="0">
                <a:effectLst/>
                <a:latin typeface="Arial" panose="020B0604020202020204" pitchFamily="34" charset="0"/>
              </a:rPr>
              <a:t>O Infarto do miocárdio</a:t>
            </a:r>
            <a:endParaRPr lang="pt-PT" sz="2000" dirty="0"/>
          </a:p>
        </p:txBody>
      </p:sp>
      <p:cxnSp>
        <p:nvCxnSpPr>
          <p:cNvPr id="7" name="Conexão reta unidirecional 6"/>
          <p:cNvCxnSpPr/>
          <p:nvPr/>
        </p:nvCxnSpPr>
        <p:spPr>
          <a:xfrm>
            <a:off x="3835966" y="2541607"/>
            <a:ext cx="897761" cy="9042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4967859" y="2447370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0" i="0" dirty="0" smtClean="0">
                <a:effectLst/>
                <a:latin typeface="Arial" panose="020B0604020202020204" pitchFamily="34" charset="0"/>
              </a:rPr>
              <a:t>Obstrução de um artéria coronária </a:t>
            </a:r>
            <a:endParaRPr lang="pt-PT" dirty="0"/>
          </a:p>
        </p:txBody>
      </p:sp>
      <p:cxnSp>
        <p:nvCxnSpPr>
          <p:cNvPr id="9" name="Conexão reta unidirecional 8"/>
          <p:cNvCxnSpPr/>
          <p:nvPr/>
        </p:nvCxnSpPr>
        <p:spPr>
          <a:xfrm flipH="1">
            <a:off x="4911597" y="3060358"/>
            <a:ext cx="672800" cy="262391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1236846" y="3666242"/>
            <a:ext cx="7071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0" i="0" dirty="0" smtClean="0">
                <a:effectLst/>
                <a:latin typeface="Arial" panose="020B0604020202020204" pitchFamily="34" charset="0"/>
              </a:rPr>
              <a:t>Impossibilitando que chegue uma quantidade suficiente de sangue </a:t>
            </a:r>
            <a:endParaRPr lang="pt-PT" dirty="0"/>
          </a:p>
        </p:txBody>
      </p:sp>
      <p:cxnSp>
        <p:nvCxnSpPr>
          <p:cNvPr id="14" name="Conexão reta unidirecional 13"/>
          <p:cNvCxnSpPr/>
          <p:nvPr/>
        </p:nvCxnSpPr>
        <p:spPr>
          <a:xfrm flipH="1">
            <a:off x="4284846" y="4247871"/>
            <a:ext cx="448881" cy="637243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1843149" y="501271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</a:rPr>
              <a:t>Podendo levar à morte súbita ou à insuficiência cardíaca</a:t>
            </a:r>
            <a:endParaRPr lang="pt-PT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330" y="4035574"/>
            <a:ext cx="3065172" cy="211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91946" y="2374577"/>
            <a:ext cx="27126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pt-PT" sz="2000" b="0" i="0" dirty="0" smtClean="0">
                <a:effectLst/>
                <a:latin typeface="Tahoma" panose="020B0604030504040204" pitchFamily="34" charset="0"/>
              </a:rPr>
              <a:t>Enfisema nos Pulmões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1469263" y="359466"/>
            <a:ext cx="83519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Enfisema nos Pulmões</a:t>
            </a:r>
            <a:endParaRPr lang="pt-PT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79819" y="483161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P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pt-PT" sz="2000" b="0" i="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pessoa passa a sentir falta de ar para realizar tarefas ou exercitar-se.</a:t>
            </a:r>
            <a:endParaRPr lang="pt-PT" sz="2000" b="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Conexão reta unidirecional 8"/>
          <p:cNvCxnSpPr/>
          <p:nvPr/>
        </p:nvCxnSpPr>
        <p:spPr>
          <a:xfrm>
            <a:off x="3835966" y="2541607"/>
            <a:ext cx="897761" cy="9042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4844071" y="2540464"/>
            <a:ext cx="1951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pt-PT" sz="2000" b="0" i="0" dirty="0" smtClean="0">
                <a:effectLst/>
                <a:latin typeface="Tahoma" panose="020B0604030504040204" pitchFamily="34" charset="0"/>
              </a:rPr>
              <a:t>Doença Crónica</a:t>
            </a:r>
          </a:p>
        </p:txBody>
      </p:sp>
      <p:cxnSp>
        <p:nvCxnSpPr>
          <p:cNvPr id="11" name="Conexão reta unidirecional 10"/>
          <p:cNvCxnSpPr/>
          <p:nvPr/>
        </p:nvCxnSpPr>
        <p:spPr>
          <a:xfrm>
            <a:off x="6905590" y="2858673"/>
            <a:ext cx="897761" cy="9042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7972022" y="3012801"/>
            <a:ext cx="39545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PT" sz="2000" b="0" i="0" dirty="0" smtClean="0">
                <a:effectLst/>
                <a:latin typeface="Tahoma" panose="020B0604030504040204" pitchFamily="34" charset="0"/>
              </a:rPr>
              <a:t>Fazendo com que os tecidos dos pulmões sejam gradualmente destruídos</a:t>
            </a:r>
          </a:p>
        </p:txBody>
      </p:sp>
      <p:cxnSp>
        <p:nvCxnSpPr>
          <p:cNvPr id="14" name="Conexão reta unidirecional 13"/>
          <p:cNvCxnSpPr/>
          <p:nvPr/>
        </p:nvCxnSpPr>
        <p:spPr>
          <a:xfrm flipH="1">
            <a:off x="6905590" y="3685259"/>
            <a:ext cx="831404" cy="32412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1116966" y="374700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pt-PT" sz="2000" b="0" i="0" dirty="0" smtClean="0">
                <a:effectLst/>
                <a:latin typeface="Tahoma" panose="020B0604030504040204" pitchFamily="34" charset="0"/>
              </a:rPr>
              <a:t>Ocorre nos alvéolos, onde acontece a troca gasosa do oxigénio</a:t>
            </a:r>
          </a:p>
        </p:txBody>
      </p:sp>
      <p:cxnSp>
        <p:nvCxnSpPr>
          <p:cNvPr id="17" name="Conexão reta unidirecional 16"/>
          <p:cNvCxnSpPr/>
          <p:nvPr/>
        </p:nvCxnSpPr>
        <p:spPr>
          <a:xfrm>
            <a:off x="3129566" y="4393340"/>
            <a:ext cx="772757" cy="25282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2" y="4646169"/>
            <a:ext cx="2711744" cy="203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ão">
  <a:themeElements>
    <a:clrScheme name="Ião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ã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ã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148</TotalTime>
  <Words>619</Words>
  <Application>Microsoft Office PowerPoint</Application>
  <PresentationFormat>Ecrã Panorâmico</PresentationFormat>
  <Paragraphs>122</Paragraphs>
  <Slides>17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4" baseType="lpstr">
      <vt:lpstr>Arial</vt:lpstr>
      <vt:lpstr>Century Gothic</vt:lpstr>
      <vt:lpstr>Tahoma</vt:lpstr>
      <vt:lpstr>Trebuchet MS</vt:lpstr>
      <vt:lpstr>Wingdings</vt:lpstr>
      <vt:lpstr>Wingdings 3</vt:lpstr>
      <vt:lpstr>Ião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Pedro Ferreira</dc:creator>
  <cp:lastModifiedBy>Joao Pedro Ferreira</cp:lastModifiedBy>
  <cp:revision>17</cp:revision>
  <dcterms:created xsi:type="dcterms:W3CDTF">2015-11-12T14:14:52Z</dcterms:created>
  <dcterms:modified xsi:type="dcterms:W3CDTF">2015-11-13T21:46:07Z</dcterms:modified>
</cp:coreProperties>
</file>